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8892-C03A-4A44-8BDD-1F7152A66F29}" type="datetimeFigureOut">
              <a:rPr lang="hu-HU" smtClean="0"/>
              <a:t>2013.06.04.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A847-97ED-454E-B443-09F05BCB042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8892-C03A-4A44-8BDD-1F7152A66F29}" type="datetimeFigureOut">
              <a:rPr lang="hu-HU" smtClean="0"/>
              <a:t>2013.06.04.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A847-97ED-454E-B443-09F05BCB042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8892-C03A-4A44-8BDD-1F7152A66F29}" type="datetimeFigureOut">
              <a:rPr lang="hu-HU" smtClean="0"/>
              <a:t>2013.06.04.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A847-97ED-454E-B443-09F05BCB042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8892-C03A-4A44-8BDD-1F7152A66F29}" type="datetimeFigureOut">
              <a:rPr lang="hu-HU" smtClean="0"/>
              <a:t>2013.06.04.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A847-97ED-454E-B443-09F05BCB042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8892-C03A-4A44-8BDD-1F7152A66F29}" type="datetimeFigureOut">
              <a:rPr lang="hu-HU" smtClean="0"/>
              <a:t>2013.06.04.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A847-97ED-454E-B443-09F05BCB042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8892-C03A-4A44-8BDD-1F7152A66F29}" type="datetimeFigureOut">
              <a:rPr lang="hu-HU" smtClean="0"/>
              <a:t>2013.06.04.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A847-97ED-454E-B443-09F05BCB042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8892-C03A-4A44-8BDD-1F7152A66F29}" type="datetimeFigureOut">
              <a:rPr lang="hu-HU" smtClean="0"/>
              <a:t>2013.06.04.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A847-97ED-454E-B443-09F05BCB042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8892-C03A-4A44-8BDD-1F7152A66F29}" type="datetimeFigureOut">
              <a:rPr lang="hu-HU" smtClean="0"/>
              <a:t>2013.06.04.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A847-97ED-454E-B443-09F05BCB042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8892-C03A-4A44-8BDD-1F7152A66F29}" type="datetimeFigureOut">
              <a:rPr lang="hu-HU" smtClean="0"/>
              <a:t>2013.06.04.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A847-97ED-454E-B443-09F05BCB042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8892-C03A-4A44-8BDD-1F7152A66F29}" type="datetimeFigureOut">
              <a:rPr lang="hu-HU" smtClean="0"/>
              <a:t>2013.06.04.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A847-97ED-454E-B443-09F05BCB042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8892-C03A-4A44-8BDD-1F7152A66F29}" type="datetimeFigureOut">
              <a:rPr lang="hu-HU" smtClean="0"/>
              <a:t>2013.06.04.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A847-97ED-454E-B443-09F05BCB042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98892-C03A-4A44-8BDD-1F7152A66F29}" type="datetimeFigureOut">
              <a:rPr lang="hu-HU" smtClean="0"/>
              <a:t>2013.06.04.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BA847-97ED-454E-B443-09F05BCB042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zövegdoboz 1"/>
          <p:cNvSpPr txBox="1">
            <a:spLocks noChangeArrowheads="1"/>
          </p:cNvSpPr>
          <p:nvPr/>
        </p:nvSpPr>
        <p:spPr bwMode="auto">
          <a:xfrm>
            <a:off x="971550" y="765175"/>
            <a:ext cx="73453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2800" dirty="0">
                <a:latin typeface="Comic Sans MS" pitchFamily="66" charset="0"/>
              </a:rPr>
              <a:t>Projekt adatlap beadása</a:t>
            </a:r>
            <a:endParaRPr lang="hu-HU" sz="2800" dirty="0">
              <a:latin typeface="Constantia" pitchFamily="18" charset="0"/>
            </a:endParaRPr>
          </a:p>
        </p:txBody>
      </p:sp>
      <p:sp>
        <p:nvSpPr>
          <p:cNvPr id="11267" name="Szövegdoboz 2"/>
          <p:cNvSpPr txBox="1">
            <a:spLocks noChangeArrowheads="1"/>
          </p:cNvSpPr>
          <p:nvPr/>
        </p:nvSpPr>
        <p:spPr bwMode="auto">
          <a:xfrm>
            <a:off x="500034" y="2071678"/>
            <a:ext cx="8429684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sz="2700" dirty="0" smtClean="0">
                <a:latin typeface="Comic Sans MS" pitchFamily="66" charset="0"/>
              </a:rPr>
              <a:t>Jogcímrendelet megjelenését követően forráskimerülésig</a:t>
            </a:r>
            <a:endParaRPr lang="hu-HU" sz="2700" dirty="0">
              <a:latin typeface="Comic Sans MS" pitchFamily="66" charset="0"/>
            </a:endParaRPr>
          </a:p>
          <a:p>
            <a:endParaRPr lang="hu-HU" sz="2700" dirty="0">
              <a:latin typeface="Comic Sans MS" pitchFamily="66" charset="0"/>
            </a:endParaRPr>
          </a:p>
          <a:p>
            <a:endParaRPr lang="hu-HU" sz="2700" dirty="0">
              <a:latin typeface="Comic Sans MS" pitchFamily="66" charset="0"/>
            </a:endParaRPr>
          </a:p>
          <a:p>
            <a:r>
              <a:rPr lang="hu-HU" sz="2700" dirty="0">
                <a:latin typeface="Comic Sans MS" pitchFamily="66" charset="0"/>
              </a:rPr>
              <a:t>Személyesen vagy postai úton a </a:t>
            </a:r>
            <a:r>
              <a:rPr lang="hu-HU" sz="2700" dirty="0" smtClean="0">
                <a:latin typeface="Comic Sans MS" pitchFamily="66" charset="0"/>
              </a:rPr>
              <a:t>Szinergia Egyesülethez</a:t>
            </a:r>
            <a:r>
              <a:rPr lang="hu-HU" sz="2700" dirty="0">
                <a:latin typeface="Comic Sans MS" pitchFamily="66" charset="0"/>
              </a:rPr>
              <a:t>: </a:t>
            </a:r>
            <a:r>
              <a:rPr lang="hu-HU" sz="2700" dirty="0" smtClean="0">
                <a:latin typeface="Comic Sans MS" pitchFamily="66" charset="0"/>
              </a:rPr>
              <a:t>7900 Szigetvár, Deák Ferenc tér 16.</a:t>
            </a:r>
            <a:endParaRPr lang="hu-HU" sz="2700" dirty="0">
              <a:latin typeface="Comic Sans MS" pitchFamily="66" charset="0"/>
            </a:endParaRPr>
          </a:p>
          <a:p>
            <a:endParaRPr lang="hu-HU" sz="2400" dirty="0">
              <a:latin typeface="Comic Sans MS" pitchFamily="66" charset="0"/>
            </a:endParaRPr>
          </a:p>
          <a:p>
            <a:endParaRPr lang="hu-HU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/>
          <a:lstStyle/>
          <a:p>
            <a:pPr algn="ctr"/>
            <a:r>
              <a:rPr lang="hu-HU" sz="3600" dirty="0" smtClean="0">
                <a:latin typeface="Comic Sans MS" pitchFamily="66" charset="0"/>
              </a:rPr>
              <a:t>Projekt adatlap beadása</a:t>
            </a:r>
            <a:endParaRPr lang="hu-HU" sz="3600" dirty="0">
              <a:latin typeface="Constantia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1493837"/>
          </a:xfrm>
        </p:spPr>
        <p:txBody>
          <a:bodyPr/>
          <a:lstStyle/>
          <a:p>
            <a:r>
              <a:rPr lang="hu-HU" sz="2000" dirty="0" smtClean="0">
                <a:latin typeface="Comic Sans MS" pitchFamily="66" charset="0"/>
              </a:rPr>
              <a:t>Az előírt kötelező mellékletekkel (nyilatkozat, együttműködési megállapodás, igazolás) 2 példányban postai úton (ajánlottan vagy tértivevénnyel) vagy személyesen (átadás-átvételi jegyzőkönyv aláírásával) lehet benyújtani a Szinergia Egyesülethez. </a:t>
            </a:r>
          </a:p>
          <a:p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642910" y="3214686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mic Sans MS" pitchFamily="66" charset="0"/>
              </a:rPr>
              <a:t>Hibátlan benyújtás</a:t>
            </a:r>
            <a:endParaRPr lang="hu-HU" dirty="0">
              <a:latin typeface="Comic Sans MS" pitchFamily="66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643438" y="3214686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mic Sans MS" pitchFamily="66" charset="0"/>
              </a:rPr>
              <a:t>Hiányos vagy hibás benyújtás</a:t>
            </a:r>
            <a:endParaRPr lang="hu-HU" dirty="0">
              <a:latin typeface="Comic Sans MS" pitchFamily="66" charset="0"/>
            </a:endParaRPr>
          </a:p>
        </p:txBody>
      </p:sp>
      <p:cxnSp>
        <p:nvCxnSpPr>
          <p:cNvPr id="8" name="Egyenes összekötő nyíllal 7"/>
          <p:cNvCxnSpPr/>
          <p:nvPr/>
        </p:nvCxnSpPr>
        <p:spPr>
          <a:xfrm rot="10800000" flipV="1">
            <a:off x="1928794" y="2714620"/>
            <a:ext cx="128588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>
            <a:off x="4857752" y="2714620"/>
            <a:ext cx="128588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zövegdoboz 10"/>
          <p:cNvSpPr txBox="1"/>
          <p:nvPr/>
        </p:nvSpPr>
        <p:spPr>
          <a:xfrm>
            <a:off x="4071934" y="4071942"/>
            <a:ext cx="478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latin typeface="Comic Sans MS" pitchFamily="66" charset="0"/>
              </a:rPr>
              <a:t>Felszólítás javításra a benyújtást követő 3 munkanapon belül</a:t>
            </a:r>
            <a:endParaRPr lang="hu-HU" dirty="0">
              <a:latin typeface="Comic Sans MS" pitchFamily="66" charset="0"/>
            </a:endParaRPr>
          </a:p>
        </p:txBody>
      </p:sp>
      <p:cxnSp>
        <p:nvCxnSpPr>
          <p:cNvPr id="13" name="Egyenes összekötő nyíllal 12"/>
          <p:cNvCxnSpPr/>
          <p:nvPr/>
        </p:nvCxnSpPr>
        <p:spPr>
          <a:xfrm rot="5400000">
            <a:off x="6001554" y="378539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doboz 13"/>
          <p:cNvSpPr txBox="1"/>
          <p:nvPr/>
        </p:nvSpPr>
        <p:spPr>
          <a:xfrm>
            <a:off x="1857356" y="5929330"/>
            <a:ext cx="5857916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Comic Sans MS" pitchFamily="66" charset="0"/>
              </a:rPr>
              <a:t>HBB döntés</a:t>
            </a:r>
            <a:endParaRPr lang="hu-HU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2143108" y="571480"/>
            <a:ext cx="5000660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latin typeface="Comic Sans MS" pitchFamily="66" charset="0"/>
              </a:rPr>
              <a:t>HBB döntés</a:t>
            </a:r>
            <a:endParaRPr lang="hu-HU" sz="2800" dirty="0">
              <a:latin typeface="Comic Sans MS" pitchFamily="66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642910" y="1714488"/>
            <a:ext cx="2928958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2400" dirty="0" smtClean="0">
                <a:latin typeface="Comic Sans MS" pitchFamily="66" charset="0"/>
              </a:rPr>
              <a:t>Támogató</a:t>
            </a:r>
            <a:endParaRPr lang="hu-HU" sz="2400" dirty="0">
              <a:latin typeface="Comic Sans MS" pitchFamily="66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6715140" y="1357298"/>
            <a:ext cx="2071702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2400" dirty="0" smtClean="0">
                <a:latin typeface="Comic Sans MS" pitchFamily="66" charset="0"/>
              </a:rPr>
              <a:t>Elutasító</a:t>
            </a:r>
            <a:endParaRPr lang="hu-HU" sz="2400" dirty="0">
              <a:latin typeface="Comic Sans MS" pitchFamily="66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85720" y="2500306"/>
            <a:ext cx="3929090" cy="1631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>
                <a:latin typeface="Comic Sans MS" pitchFamily="66" charset="0"/>
              </a:rPr>
              <a:t>Felületre történő 1. bejelentkezést követő 5 </a:t>
            </a:r>
            <a:r>
              <a:rPr lang="hu-HU" sz="2000" dirty="0">
                <a:latin typeface="Comic Sans MS" pitchFamily="66" charset="0"/>
              </a:rPr>
              <a:t>napon belül pályázat benyújtása ügyfélkapun keresztül, majd véglegesítés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214282" y="4286256"/>
            <a:ext cx="4071966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hu-HU" sz="2000" dirty="0">
                <a:latin typeface="Comic Sans MS" pitchFamily="66" charset="0"/>
              </a:rPr>
              <a:t>beadás után 5 nap a módosításra</a:t>
            </a:r>
          </a:p>
        </p:txBody>
      </p:sp>
      <p:sp>
        <p:nvSpPr>
          <p:cNvPr id="10" name="Jobb oldali kapcsos zárójel 9"/>
          <p:cNvSpPr/>
          <p:nvPr/>
        </p:nvSpPr>
        <p:spPr>
          <a:xfrm>
            <a:off x="4357686" y="2714620"/>
            <a:ext cx="285752" cy="142876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Szövegdoboz 10"/>
          <p:cNvSpPr txBox="1"/>
          <p:nvPr/>
        </p:nvSpPr>
        <p:spPr>
          <a:xfrm>
            <a:off x="4786314" y="3143248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latin typeface="Comic Sans MS" pitchFamily="66" charset="0"/>
              </a:rPr>
              <a:t>Max. 10 nap</a:t>
            </a:r>
            <a:endParaRPr lang="hu-HU" b="1" dirty="0">
              <a:latin typeface="Comic Sans MS" pitchFamily="66" charset="0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6143636" y="1928802"/>
            <a:ext cx="2786082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2000" dirty="0">
                <a:latin typeface="Comic Sans MS" pitchFamily="66" charset="0"/>
              </a:rPr>
              <a:t>átdolgozva újra benyújtható</a:t>
            </a:r>
          </a:p>
        </p:txBody>
      </p:sp>
      <p:sp>
        <p:nvSpPr>
          <p:cNvPr id="14" name="Szövegdoboz 13"/>
          <p:cNvSpPr txBox="1"/>
          <p:nvPr/>
        </p:nvSpPr>
        <p:spPr>
          <a:xfrm>
            <a:off x="214282" y="4786323"/>
            <a:ext cx="6429420" cy="1908215"/>
          </a:xfrm>
          <a:prstGeom prst="rect">
            <a:avLst/>
          </a:prstGeom>
          <a:solidFill>
            <a:srgbClr val="E2BCDA"/>
          </a:solidFill>
        </p:spPr>
        <p:txBody>
          <a:bodyPr wrap="square" rtlCol="0">
            <a:spAutoFit/>
          </a:bodyPr>
          <a:lstStyle/>
          <a:p>
            <a:r>
              <a:rPr lang="hu-HU" sz="2000" dirty="0">
                <a:latin typeface="Comic Sans MS" pitchFamily="66" charset="0"/>
              </a:rPr>
              <a:t>módosítási határidő leteltét követő 3 munkanapon belül a pályázó </a:t>
            </a:r>
            <a:r>
              <a:rPr lang="hu-HU" sz="2000" dirty="0" smtClean="0">
                <a:latin typeface="Comic Sans MS" pitchFamily="66" charset="0"/>
              </a:rPr>
              <a:t>a </a:t>
            </a:r>
            <a:r>
              <a:rPr lang="hu-HU" sz="2000" dirty="0">
                <a:latin typeface="Comic Sans MS" pitchFamily="66" charset="0"/>
              </a:rPr>
              <a:t>támogató nyilatkozat </a:t>
            </a:r>
            <a:r>
              <a:rPr lang="hu-HU" sz="2000" dirty="0" smtClean="0">
                <a:latin typeface="Comic Sans MS" pitchFamily="66" charset="0"/>
              </a:rPr>
              <a:t>záradékolásának igénylése </a:t>
            </a:r>
            <a:r>
              <a:rPr lang="hu-HU" sz="2000" dirty="0">
                <a:latin typeface="Comic Sans MS" pitchFamily="66" charset="0"/>
              </a:rPr>
              <a:t>a </a:t>
            </a:r>
            <a:r>
              <a:rPr lang="hu-HU" sz="2000" b="1" dirty="0">
                <a:latin typeface="Comic Sans MS" pitchFamily="66" charset="0"/>
              </a:rPr>
              <a:t>KR dokumentum </a:t>
            </a:r>
            <a:r>
              <a:rPr lang="hu-HU" sz="2000" b="1" dirty="0" smtClean="0">
                <a:latin typeface="Comic Sans MS" pitchFamily="66" charset="0"/>
              </a:rPr>
              <a:t>kinyomtatásával </a:t>
            </a:r>
            <a:r>
              <a:rPr lang="hu-HU" sz="2000" dirty="0" smtClean="0">
                <a:latin typeface="Comic Sans MS" pitchFamily="66" charset="0"/>
              </a:rPr>
              <a:t>és a Szinergia Egyesülethez </a:t>
            </a:r>
            <a:r>
              <a:rPr lang="hu-HU" sz="2000" dirty="0">
                <a:latin typeface="Comic Sans MS" pitchFamily="66" charset="0"/>
              </a:rPr>
              <a:t>való postai, személyes vagy elektronikus benyújtásával.</a:t>
            </a:r>
          </a:p>
          <a:p>
            <a:endParaRPr lang="hu-HU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6286512" y="3071810"/>
            <a:ext cx="2286016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latin typeface="Comic Sans MS" pitchFamily="66" charset="0"/>
              </a:rPr>
              <a:t>Elektronikus beadás várhatóan 2013. június 17– </a:t>
            </a:r>
          </a:p>
          <a:p>
            <a:pPr algn="ctr"/>
            <a:r>
              <a:rPr lang="hu-HU" dirty="0" smtClean="0">
                <a:latin typeface="Comic Sans MS" pitchFamily="66" charset="0"/>
              </a:rPr>
              <a:t>augusztus 31-ig!</a:t>
            </a:r>
            <a:endParaRPr lang="hu-HU" dirty="0">
              <a:latin typeface="Comic Sans MS" pitchFamily="66" charset="0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7000892" y="5072074"/>
            <a:ext cx="1928826" cy="13234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>
                <a:latin typeface="Comic Sans MS" pitchFamily="66" charset="0"/>
              </a:rPr>
              <a:t>HBB 3 munkanapon belül dönt és záradékol</a:t>
            </a:r>
            <a:endParaRPr lang="hu-HU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157</Words>
  <Application>Microsoft Office PowerPoint</Application>
  <PresentationFormat>Diavetítés a képernyőre (4:3 oldalarány)</PresentationFormat>
  <Paragraphs>22</Paragraphs>
  <Slides>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4" baseType="lpstr">
      <vt:lpstr>Office-téma</vt:lpstr>
      <vt:lpstr>1. dia</vt:lpstr>
      <vt:lpstr>Projekt adatlap beadása</vt:lpstr>
      <vt:lpstr>3. dia</vt:lpstr>
    </vt:vector>
  </TitlesOfParts>
  <Company>Szinergia Egyesület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Betti</dc:creator>
  <cp:lastModifiedBy>Betti</cp:lastModifiedBy>
  <cp:revision>26</cp:revision>
  <dcterms:created xsi:type="dcterms:W3CDTF">2013-06-04T06:40:22Z</dcterms:created>
  <dcterms:modified xsi:type="dcterms:W3CDTF">2013-06-04T12:07:05Z</dcterms:modified>
</cp:coreProperties>
</file>